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56" r:id="rId2"/>
    <p:sldId id="260" r:id="rId3"/>
    <p:sldId id="272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3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4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D1569-F6A2-42FC-BC5A-24FD64A4D55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08A74-7175-4265-9714-B647ADA9F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12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997" y="-7953"/>
            <a:ext cx="4084780" cy="55119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78" y="5379889"/>
            <a:ext cx="12132122" cy="14925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432" y="-114"/>
            <a:ext cx="537029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16" y="3585565"/>
            <a:ext cx="3136102" cy="32750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9108" y="720074"/>
            <a:ext cx="8040312" cy="23876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9108" y="3199749"/>
            <a:ext cx="8040312" cy="1655762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>
              <a:buNone/>
              <a:defRPr sz="3200" b="1" cap="none" spc="0">
                <a:ln/>
                <a:solidFill>
                  <a:schemeClr val="accent4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0999-A0AC-43E2-B537-9C61DCBD4924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6B9-1CA8-45D7-B346-48D283609C4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490613" y="-2596"/>
            <a:ext cx="11691686" cy="6861922"/>
            <a:chOff x="546033" y="-2596"/>
            <a:chExt cx="11691686" cy="686192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46033" y="6813607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46033" y="-2596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997" y="-7953"/>
            <a:ext cx="4084780" cy="55119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78" y="5379889"/>
            <a:ext cx="12132122" cy="14925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432" y="-114"/>
            <a:ext cx="537029" cy="685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16" y="3585565"/>
            <a:ext cx="3136102" cy="3275031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490613" y="-2596"/>
            <a:ext cx="11691686" cy="6861922"/>
            <a:chOff x="546033" y="-2596"/>
            <a:chExt cx="11691686" cy="686192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46033" y="6813607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46033" y="-2596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03607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C9DC-2C74-4792-85F5-6EA132E27A3D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6B9-1CA8-45D7-B346-48D283609C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998" y="2923093"/>
            <a:ext cx="1912666" cy="2580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269"/>
          <a:stretch/>
        </p:blipFill>
        <p:spPr>
          <a:xfrm>
            <a:off x="0" y="5964192"/>
            <a:ext cx="8795657" cy="8194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432" y="14400"/>
            <a:ext cx="537029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16" y="5504040"/>
            <a:ext cx="1299010" cy="135655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90613" y="-2596"/>
            <a:ext cx="11691686" cy="6861922"/>
            <a:chOff x="546033" y="-2596"/>
            <a:chExt cx="11691686" cy="68619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46033" y="6813607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46033" y="-2596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998" y="2923093"/>
            <a:ext cx="1912666" cy="25809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269"/>
          <a:stretch/>
        </p:blipFill>
        <p:spPr>
          <a:xfrm>
            <a:off x="0" y="5964192"/>
            <a:ext cx="8795657" cy="8194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432" y="14400"/>
            <a:ext cx="537029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16" y="5504040"/>
            <a:ext cx="1299010" cy="1356556"/>
          </a:xfrm>
          <a:prstGeom prst="rect">
            <a:avLst/>
          </a:prstGeom>
        </p:spPr>
      </p:pic>
      <p:grpSp>
        <p:nvGrpSpPr>
          <p:cNvPr id="19" name="Группа 18"/>
          <p:cNvGrpSpPr/>
          <p:nvPr userDrawn="1"/>
        </p:nvGrpSpPr>
        <p:grpSpPr>
          <a:xfrm>
            <a:off x="490613" y="-2596"/>
            <a:ext cx="11691686" cy="6861922"/>
            <a:chOff x="546033" y="-2596"/>
            <a:chExt cx="11691686" cy="686192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46033" y="6813607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46033" y="-2596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3199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1E5B-20F7-4ACF-A0EC-9023CF7A81F3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6B9-1CA8-45D7-B346-48D283609C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16" name="Группа 15"/>
          <p:cNvGrpSpPr/>
          <p:nvPr userDrawn="1"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2335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DC1D-9FBE-4F9F-8075-81FC2BEE9C8A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6B9-1CA8-45D7-B346-48D283609C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16" name="Группа 15"/>
          <p:cNvGrpSpPr/>
          <p:nvPr userDrawn="1"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111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997" y="965865"/>
            <a:ext cx="3363111" cy="4538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78" y="5379889"/>
            <a:ext cx="12132122" cy="14925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432" y="-114"/>
            <a:ext cx="537029" cy="68725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16" y="4147484"/>
            <a:ext cx="2598020" cy="271311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90613" y="-2596"/>
            <a:ext cx="11691686" cy="6861922"/>
            <a:chOff x="546033" y="-2596"/>
            <a:chExt cx="11691686" cy="686192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46033" y="6813607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46033" y="-2596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9784" y="895433"/>
            <a:ext cx="8447691" cy="2852737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79784" y="3775158"/>
            <a:ext cx="8447691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843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7ECD-2B12-4FE9-8906-396AC38A2219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6B9-1CA8-45D7-B346-48D283609C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997" y="965865"/>
            <a:ext cx="3363111" cy="45381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78" y="5379889"/>
            <a:ext cx="12132122" cy="14925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432" y="-114"/>
            <a:ext cx="537029" cy="687251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16" y="4147484"/>
            <a:ext cx="2598020" cy="2713112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490613" y="-2596"/>
            <a:ext cx="11691686" cy="6861922"/>
            <a:chOff x="546033" y="-2596"/>
            <a:chExt cx="11691686" cy="686192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46033" y="6813607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46033" y="-2596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63094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A0E2-24F9-4DE7-B312-9B8558EAB7F2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6B9-1CA8-45D7-B346-48D283609C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17" name="Группа 16"/>
          <p:cNvGrpSpPr/>
          <p:nvPr userDrawn="1"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720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72" y="4383313"/>
            <a:ext cx="1325372" cy="1770739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6382"/>
            <a:ext cx="1031489" cy="10756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7BF1-6D35-4A1E-8248-F6CD05E84D80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6B9-1CA8-45D7-B346-48D283609C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72" y="4383313"/>
            <a:ext cx="1325372" cy="1770739"/>
          </a:xfrm>
          <a:prstGeom prst="rect">
            <a:avLst/>
          </a:prstGeom>
        </p:spPr>
      </p:pic>
      <p:grpSp>
        <p:nvGrpSpPr>
          <p:cNvPr id="19" name="Группа 18"/>
          <p:cNvGrpSpPr/>
          <p:nvPr userDrawn="1"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6382"/>
            <a:ext cx="1031489" cy="10756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040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11543" y="4243598"/>
            <a:ext cx="1447896" cy="2592868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03200" y="-2596"/>
            <a:ext cx="11979099" cy="6861922"/>
            <a:chOff x="546033" y="-2596"/>
            <a:chExt cx="11691686" cy="68619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46033" y="6813607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46033" y="-2596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87227"/>
            <a:ext cx="12192000" cy="3410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421C-46D1-456E-B021-FB59E209626F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6B9-1CA8-45D7-B346-48D283609C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431" y="-114"/>
            <a:ext cx="430432" cy="6858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16" y="5532879"/>
            <a:ext cx="1271393" cy="13277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11543" y="4243598"/>
            <a:ext cx="1447896" cy="2592868"/>
          </a:xfrm>
          <a:prstGeom prst="rect">
            <a:avLst/>
          </a:prstGeom>
        </p:spPr>
      </p:pic>
      <p:grpSp>
        <p:nvGrpSpPr>
          <p:cNvPr id="17" name="Группа 16"/>
          <p:cNvGrpSpPr/>
          <p:nvPr userDrawn="1"/>
        </p:nvGrpSpPr>
        <p:grpSpPr>
          <a:xfrm>
            <a:off x="203200" y="-2596"/>
            <a:ext cx="11979099" cy="6861922"/>
            <a:chOff x="546033" y="-2596"/>
            <a:chExt cx="11691686" cy="686192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46033" y="6813607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46033" y="-2596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87227"/>
            <a:ext cx="12192000" cy="3410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431" y="-114"/>
            <a:ext cx="430432" cy="68581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16" y="5532879"/>
            <a:ext cx="1271393" cy="132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794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2105-7B38-4DCF-8A7E-6650465FDEE3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6B9-1CA8-45D7-B346-48D283609C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14" name="Группа 13"/>
          <p:cNvGrpSpPr/>
          <p:nvPr userDrawn="1"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08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1650-ADCF-4FFE-BD84-26E3A5FCE00A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6B9-1CA8-45D7-B346-48D283609C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17" name="Группа 16"/>
          <p:cNvGrpSpPr/>
          <p:nvPr userDrawn="1"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201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796A-1A00-41D3-BD40-F490DA12E10E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6B9-1CA8-45D7-B346-48D283609C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17" name="Группа 16"/>
          <p:cNvGrpSpPr/>
          <p:nvPr userDrawn="1"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94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3177-1DBE-4FB7-9B06-1630379E512A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Тихонова Н.А.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Костанай</a:t>
            </a:r>
            <a:fld id="{11EED6B9-1CA8-45D7-B346-48D283609C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584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 cap="none" spc="0">
          <a:ln/>
          <a:solidFill>
            <a:schemeClr val="accent4">
              <a:lumMod val="75000"/>
            </a:schemeClr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 cap="none" spc="0">
          <a:ln/>
          <a:solidFill>
            <a:srgbClr val="5843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 cap="none" spc="0">
          <a:ln/>
          <a:solidFill>
            <a:srgbClr val="5843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 cap="none" spc="0">
          <a:ln/>
          <a:solidFill>
            <a:srgbClr val="5843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 cap="none" spc="0">
          <a:ln/>
          <a:solidFill>
            <a:srgbClr val="5843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 cap="none" spc="0">
          <a:ln/>
          <a:solidFill>
            <a:srgbClr val="5843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idachi.ru/cveti_i_clumbi/shema-vyraschivaniya-klumbnepreryvnogocveteniya.html" TargetMode="External"/><Relationship Id="rId2" Type="http://schemas.openxmlformats.org/officeDocument/2006/relationships/hyperlink" Target="http://www.landstory.ru/s/price9%20flow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4587" y="304802"/>
            <a:ext cx="9515475" cy="340821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cs typeface="Times New Roman" pitchFamily="18" charset="0"/>
              </a:rPr>
              <a:t>Муниципальное  дошкольное образовательное учреждение</a:t>
            </a:r>
            <a:br>
              <a:rPr lang="ru-RU" sz="27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cs typeface="Times New Roman" pitchFamily="18" charset="0"/>
              </a:rPr>
              <a:t>Детский сад №2 «Солнышко»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Информационно-практико-ориентированный проект</a:t>
            </a:r>
            <a:b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5400" dirty="0" smtClean="0">
                <a:cs typeface="Times New Roman" pitchFamily="18" charset="0"/>
              </a:rPr>
              <a:t>Цветы Победы</a:t>
            </a:r>
            <a:endParaRPr lang="ru-RU" sz="5400" dirty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9108" y="3800476"/>
            <a:ext cx="8040312" cy="1828800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Воспитатели: Вихарева О. В.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                                                   Лумпова И. А.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                                                          Чернопёрова С. В.</a:t>
            </a:r>
          </a:p>
          <a:p>
            <a:endParaRPr lang="ru-RU" sz="240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                             г. Ветлуга, 2020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45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345" y="365124"/>
            <a:ext cx="10148454" cy="6492876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600" dirty="0" smtClean="0">
                <a:solidFill>
                  <a:schemeClr val="tx1"/>
                </a:solidFill>
              </a:rPr>
              <a:t>              Подготовительный этап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1. </a:t>
            </a:r>
            <a:r>
              <a:rPr lang="ru-RU" sz="2200" dirty="0" smtClean="0">
                <a:solidFill>
                  <a:schemeClr val="tx1"/>
                </a:solidFill>
              </a:rPr>
              <a:t>Экскурсия с детьми к памятникам участникам Великой Отечественной войны.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2. Беседа о предстоящем празднике 9 мая – Дне  Победы .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3. Рассматривание иллюстраций о Великой Отечественной войне, портретов полководцев, прослушивание фронтовых песен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4. Привлечение родителей и сотрудников детского сада для осуществления данного проекта; Создание творческой группы родителей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5. Экскурсия с детьми в цветочный магазин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6. Беседы «Цветы бывают разные», «Где живут цветы», «Что нужно, чтобы цветы выросли», «Символика цветов»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7. Просмотр слайдов и других видеоматериалов по ландшафтному дизайну территории, клумб нашего города и других детских садов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8. Рассмотрение детских идей и подготовка эскиза клумбы(использование книг, журналов, подбирая общую композицию для создания цветочной клумбы)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9.Подготовка посадочного материала (семена, грунт): выбор видов цветов по каталогу, приобретение семян цветов, подготовка грунта к посеву.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mtClean="0">
                <a:solidFill>
                  <a:schemeClr val="tx1"/>
                </a:solidFill>
              </a:rPr>
              <a:t>Проект </a:t>
            </a:r>
            <a:r>
              <a:rPr lang="ru-RU" sz="3600" dirty="0" smtClean="0">
                <a:solidFill>
                  <a:schemeClr val="tx1"/>
                </a:solidFill>
              </a:rPr>
              <a:t>клумбы</a:t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8069" y="1061374"/>
            <a:ext cx="6956305" cy="5212461"/>
          </a:xfrm>
          <a:prstGeom prst="rect">
            <a:avLst/>
          </a:prstGeom>
        </p:spPr>
      </p:pic>
      <p:pic>
        <p:nvPicPr>
          <p:cNvPr id="5124" name="Picture 4" descr="https://s.poembook.ru/theme/b7/ad/4f/7401da74a93a44668bcf0b90a680eb730926528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7977" y="1267097"/>
            <a:ext cx="2299063" cy="1711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8" name="Picture 8" descr="https://sadim.guru/wp-content/uploads/2019/08/3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9417" y="3540034"/>
            <a:ext cx="2299064" cy="16197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http://dachnaya-zhizn.ru/images/dacha/easy-wave-r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154" y="1254033"/>
            <a:ext cx="2403566" cy="1619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https://avatars.mds.yandex.net/get-pdb/2531696/f17312fa-65d5-45ec-b6c5-5c3166a14351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0343" y="3448597"/>
            <a:ext cx="2403566" cy="1658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2111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                      Основной этап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1. Посев семян цветов.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2. Уход за рассадой.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3. Разбивка клумбы.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4. Уход за высаженными цветами. 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5. Поддержание цветочной клумбы в эстетичном состоянии (совместная деятельность взрослых и детей).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63782" y="845125"/>
            <a:ext cx="100999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Заключительный этап</a:t>
            </a:r>
            <a:b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Подведение итогов, о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формление информационного отчета,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фотоотчета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 видеоотчета о реализации проекта.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08364" y="249383"/>
            <a:ext cx="10224654" cy="630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дети имеют представление о празднике Победы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сформировано представление о росте и цветении цветка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дети готовы участвовать в практических делах по улучшению природной среды (посадка, уход за растениями).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бережно относятся к живой красоте, созданной своими руками, к окружающим растениям.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укрепление детско-родительских отношений в совместной деятельности.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повышение интереса родителей к жизни ребенка в дошкольном учреждении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эстетическое оформление и благоустройство территории, прилегающей к цветочной клумбе. 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236" y="365125"/>
            <a:ext cx="10328564" cy="570316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   Список литературы и интернет ресурсов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1.Аринштейн А.И. «Мир душистых растений», М-1983г.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2. Алан Титчмарш. Большая книга цветовода.- СПб. : Амфора, 2013.- 320 с.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3.  Декоративное оформление участка. -М.: Вагриус, 2001.- 128 с.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4. Кудрявец Д. Б., Петренко Н.А. Как вырастить цветы.-М.:Просвещение, 1993.- 176 с.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5. Кудрявец Д.Б., Петренко Н.А. Однолетние многолетние декоративные растения для цветников. Иллюстративный атлас.- М.: Фитон21, 2014.- 368 с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6. Исмаилова С. Т. Энциклопедия для детей Т.2. - М.: Аванта +, 2000.- 704 с.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7. Журналы Планета цветов. 2006-2007 г.г.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8.  Журналы. Мои любимые цветы, 2006-2007 г.г.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9. Журнал «Цветоводство» 1.:2014.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10. </a:t>
            </a:r>
            <a:r>
              <a:rPr lang="en-US" sz="2000" dirty="0" smtClean="0">
                <a:solidFill>
                  <a:schemeClr val="tx1"/>
                </a:solidFill>
              </a:rPr>
              <a:t>http</a:t>
            </a:r>
            <a:r>
              <a:rPr lang="ru-RU" sz="2000" dirty="0" smtClean="0">
                <a:solidFill>
                  <a:schemeClr val="tx1"/>
                </a:solidFill>
              </a:rPr>
              <a:t>://</a:t>
            </a:r>
            <a:r>
              <a:rPr lang="en-US" sz="2000" dirty="0" smtClean="0">
                <a:solidFill>
                  <a:schemeClr val="tx1"/>
                </a:solidFill>
              </a:rPr>
              <a:t>flower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en-US" sz="2000" dirty="0" smtClean="0">
                <a:solidFill>
                  <a:schemeClr val="tx1"/>
                </a:solidFill>
              </a:rPr>
              <a:t>onego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en-US" sz="2000" dirty="0" smtClean="0">
                <a:solidFill>
                  <a:schemeClr val="tx1"/>
                </a:solidFill>
              </a:rPr>
              <a:t>ru</a:t>
            </a:r>
            <a:r>
              <a:rPr lang="ru-RU" sz="2000" dirty="0" smtClean="0">
                <a:solidFill>
                  <a:schemeClr val="tx1"/>
                </a:solidFill>
              </a:rPr>
              <a:t>/</a:t>
            </a:r>
            <a:r>
              <a:rPr lang="en-US" sz="2000" dirty="0" smtClean="0">
                <a:solidFill>
                  <a:schemeClr val="tx1"/>
                </a:solidFill>
              </a:rPr>
              <a:t>annual</a:t>
            </a:r>
            <a:r>
              <a:rPr lang="ru-RU" sz="2000" dirty="0" smtClean="0">
                <a:solidFill>
                  <a:schemeClr val="tx1"/>
                </a:solidFill>
              </a:rPr>
              <a:t>/</a:t>
            </a:r>
            <a:r>
              <a:rPr lang="en-US" sz="2000" dirty="0" smtClean="0">
                <a:solidFill>
                  <a:schemeClr val="tx1"/>
                </a:solidFill>
              </a:rPr>
              <a:t>crepis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en-US" sz="2000" dirty="0" smtClean="0">
                <a:solidFill>
                  <a:schemeClr val="tx1"/>
                </a:solidFill>
              </a:rPr>
              <a:t>html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11. </a:t>
            </a:r>
            <a:r>
              <a:rPr lang="en-US" sz="2000" u="sng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ru-RU" sz="2000" u="sng" dirty="0" smtClean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2000" u="sng" dirty="0" smtClean="0">
                <a:solidFill>
                  <a:schemeClr val="tx1"/>
                </a:solidFill>
                <a:hlinkClick r:id="rId2"/>
              </a:rPr>
              <a:t>www</a:t>
            </a:r>
            <a:r>
              <a:rPr lang="ru-RU" sz="2000" u="sng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lang="en-US" sz="2000" u="sng" dirty="0" smtClean="0">
                <a:solidFill>
                  <a:schemeClr val="tx1"/>
                </a:solidFill>
                <a:hlinkClick r:id="rId2"/>
              </a:rPr>
              <a:t>landstory.ru/s/price9 flow.html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u="sng" dirty="0" smtClean="0">
                <a:solidFill>
                  <a:schemeClr val="tx1"/>
                </a:solidFill>
                <a:hlinkClick r:id="rId3"/>
              </a:rPr>
              <a:t>www.moidachi.ru/cveti_i_clumbi/shema-vyraschivaniya-klumbnepreryvnogocveteniya.html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13.  http://www.moisad.ua/elementy-oformleniiauchastka/raznotsvetnyebordiury.html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14. http://letovsadu.ru/cvetnik/pravilavyrashhivaniya-rassady-salvii-izsemyan.html	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5636"/>
            <a:ext cx="10515600" cy="552796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cs typeface="Arial" pitchFamily="34" charset="0"/>
              </a:rPr>
              <a:t>                          Проблема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Научить человека думать не только о себе, но и об окружающем мире нелегко, особенно эта проблема актуальна для детей. Охрана и защита природы позволяет детям ощутить свою значимость, взрослость, ощутить свою способность делать важные, полезные дела, реально видеть результаты своей деятельности, приносить радость окружающим, создавать прекрасное.</a:t>
            </a:r>
            <a:b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ru-RU" sz="2800" dirty="0"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73087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                               Актуальность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Проект посвящен 75-летию Победы в Великой Отечественной войне. Рассмотрев несколько тем, мы пришли к выводу, что наш проект должен доставить радость и удовольствие не только нам, но и тем, для кого мы его будем делать. Нынешнее поколение в неоплатном долгу перед теми, кто остался на полях сражений, перед теми, кто вернулся, обеспечив нам мирную, спокойную жизнь на Земле. Именно поэтому наш долг – помнить о тех суровых днях и героях войны.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Воспитывать патриотические чувства  детей необходимо с младшего дошкольного возраста. Для этого целесообразно создавать условия для детской деятельности адекватной возрасту детей, направленной на формирование гражданской позиции, чувства любви к Родине, уважения к памяти погибших героев.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Как бережна человеческая память, если дело касается самого святого - Родины, ее защиты от врагов. И здесь цветы - дань глубокой благодарности павшим воинам, тем, кто боролся и борется за мир, за жизнь на земле.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24843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cs typeface="Arial" pitchFamily="34" charset="0"/>
              </a:rPr>
              <a:t>Цель: </a:t>
            </a: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создание цветочной клумбы в честь 75-летия Победы в Великой отечественной войне.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772439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Задачи: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- обогатить знания детей о великом празднике – Дне Победы;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- сохранение исторической памяти через благоустройство памятных мест;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- создать условия для развития познавательного интереса детей к природе;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- формировать  экологические знания и представления о взаимосвязи всего живого;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- формировать художественно-эстетический вкус, позволяющий развивать творчество и инициативу;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- воспитывать чувства любви к Родине, уважения к памяти погибших героев;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-воспитывать бережливое отношение к результатам своего труда, к окружающему миру, воспитывать ответственность за порученное дело;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- развивать любознательность, исследовательские качества;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- содействовать укреплению детско-родительских отношений через совместную деятельность в процессе труда в природе, а также во время других совместных мероприятий в рамках данного проекта.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 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7011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Целевая аудитория проекта: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воспитатели, дети и родители средней, старшей и подготовительной групп, администрация детского сада, городская администрация.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24293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          </a:t>
            </a:r>
            <a:r>
              <a:rPr lang="ru-RU" sz="36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Ресурсы для реализации     </a:t>
            </a:r>
            <a:br>
              <a:rPr lang="ru-RU" sz="36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                           проекта</a:t>
            </a:r>
            <a:r>
              <a:rPr lang="ru-RU" sz="3600" dirty="0" smtClean="0">
                <a:solidFill>
                  <a:schemeClr val="tx1"/>
                </a:solidFill>
              </a:rPr>
              <a:t>: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- человеческие (обучающиеся ДОУ);</a:t>
            </a:r>
            <a:br>
              <a:rPr lang="ru-RU" sz="28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- материальные (</a:t>
            </a:r>
            <a:r>
              <a:rPr lang="ru-RU" sz="2800" dirty="0" smtClean="0">
                <a:solidFill>
                  <a:schemeClr val="tx1"/>
                </a:solidFill>
              </a:rPr>
              <a:t>семена цветов, инвентарь для труда);</a:t>
            </a:r>
            <a:r>
              <a:rPr lang="ru-RU" sz="28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  </a:t>
            </a:r>
            <a:br>
              <a:rPr lang="ru-RU" sz="28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- информационные.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342949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                             Риски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rgbClr val="260101"/>
                </a:solidFill>
                <a:ea typeface="Segoe UI" pitchFamily="34" charset="0"/>
                <a:cs typeface="Segoe UI" pitchFamily="34" charset="0"/>
              </a:rPr>
              <a:t>- </a:t>
            </a:r>
            <a:r>
              <a:rPr lang="ru-RU" sz="28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Мало человек будут участвовать в нашем проекте</a:t>
            </a:r>
            <a:r>
              <a:rPr lang="ru-RU" sz="2800" dirty="0" smtClean="0">
                <a:solidFill>
                  <a:schemeClr val="tx1"/>
                </a:solidFill>
              </a:rPr>
              <a:t> → рекламирование нашего проекта в ДОУ, на личных сайтах воспитателей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- </a:t>
            </a:r>
            <a:r>
              <a:rPr lang="ru-RU" sz="2800" dirty="0" smtClean="0">
                <a:solidFill>
                  <a:schemeClr val="tx1"/>
                </a:solidFill>
              </a:rPr>
              <a:t>Отсутствие спонсоров, → активное сотрудничество с администрации города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232112"/>
          </a:xfrm>
        </p:spPr>
        <p:txBody>
          <a:bodyPr>
            <a:normAutofit/>
          </a:bodyPr>
          <a:lstStyle/>
          <a:p>
            <a:pPr marL="857250" indent="-857250" algn="l"/>
            <a:r>
              <a:rPr lang="ru-RU" sz="36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                     Сроки и этапы </a:t>
            </a:r>
            <a:br>
              <a:rPr lang="ru-RU" sz="36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           реализации проекта</a:t>
            </a:r>
            <a:br>
              <a:rPr lang="ru-RU" sz="36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</a:br>
            <a:r>
              <a:rPr lang="ru-RU" sz="31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Подготовительный этап ( Март)</a:t>
            </a:r>
            <a:br>
              <a:rPr lang="ru-RU" sz="31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</a:br>
            <a:r>
              <a:rPr lang="ru-RU" sz="31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 </a:t>
            </a:r>
            <a:br>
              <a:rPr lang="ru-RU" sz="31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</a:br>
            <a:r>
              <a:rPr lang="ru-RU" sz="31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Основной этап (Апрель – август)</a:t>
            </a:r>
            <a:br>
              <a:rPr lang="ru-RU" sz="31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</a:br>
            <a:r>
              <a:rPr lang="ru-RU" sz="31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 </a:t>
            </a:r>
            <a:br>
              <a:rPr lang="ru-RU" sz="31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</a:br>
            <a:r>
              <a:rPr lang="ru-RU" sz="31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Заключительный этап (Сентябрь)</a:t>
            </a:r>
            <a:r>
              <a:rPr lang="ru-RU" sz="3600" dirty="0" smtClean="0">
                <a:solidFill>
                  <a:srgbClr val="48270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3600" dirty="0" smtClean="0">
                <a:solidFill>
                  <a:srgbClr val="48270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9D4FE861-E163-44F6-9E96-BB32E17C7B54}" vid="{D47C7BA7-8DF5-4150-BF50-C2E41902594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152</TotalTime>
  <Words>67</Words>
  <Application>Microsoft Office PowerPoint</Application>
  <PresentationFormat>Произвольный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Муниципальное  дошкольное образовательное учреждение Детский сад №2 «Солнышко»  Информационно-практико-ориентированный проект Цветы Победы</vt:lpstr>
      <vt:lpstr>                          Проблема  Научить человека думать не только о себе, но и об окружающем мире нелегко, особенно эта проблема актуальна для детей. Охрана и защита природы позволяет детям ощутить свою значимость, взрослость, ощутить свою способность делать важные, полезные дела, реально видеть результаты своей деятельности, приносить радость окружающим, создавать прекрасное. </vt:lpstr>
      <vt:lpstr>                               Актуальность  Проект посвящен 75-летию Победы в Великой Отечественной войне. Рассмотрев несколько тем, мы пришли к выводу, что наш проект должен доставить радость и удовольствие не только нам, но и тем, для кого мы его будем делать. Нынешнее поколение в неоплатном долгу перед теми, кто остался на полях сражений, перед теми, кто вернулся, обеспечив нам мирную, спокойную жизнь на Земле. Именно поэтому наш долг – помнить о тех суровых днях и героях войны.  Воспитывать патриотические чувства  детей необходимо с младшего дошкольного возраста. Для этого целесообразно создавать условия для детской деятельности адекватной возрасту детей, направленной на формирование гражданской позиции, чувства любви к Родине, уважения к памяти погибших героев. Как бережна человеческая память, если дело касается самого святого - Родины, ее защиты от врагов. И здесь цветы - дань глубокой благодарности павшим воинам, тем, кто боролся и борется за мир, за жизнь на земле. </vt:lpstr>
      <vt:lpstr>Цель:   создание цветочной клумбы в честь 75-летия Победы в Великой отечественной войне.  </vt:lpstr>
      <vt:lpstr>                               Задачи:  - обогатить знания детей о великом празднике – Дне Победы;  - сохранение исторической памяти через благоустройство памятных мест; - создать условия для развития познавательного интереса детей к природе;  - формировать  экологические знания и представления о взаимосвязи всего живого; - формировать художественно-эстетический вкус, позволяющий развивать творчество и инициативу; - воспитывать чувства любви к Родине, уважения к памяти погибших героев; -воспитывать бережливое отношение к результатам своего труда, к окружающему миру, воспитывать ответственность за порученное дело;  - развивать любознательность, исследовательские качества; - содействовать укреплению детско-родительских отношений через совместную деятельность в процессе труда в природе, а также во время других совместных мероприятий в рамках данного проекта.   </vt:lpstr>
      <vt:lpstr>Целевая аудитория проекта:   воспитатели, дети и родители средней, старшей и подготовительной групп, администрация детского сада, городская администрация. </vt:lpstr>
      <vt:lpstr>                Ресурсы для реализации                                 проекта:   - человеческие (обучающиеся ДОУ); - материальные (семена цветов, инвентарь для труда);   - информационные.  </vt:lpstr>
      <vt:lpstr>                             Риски  - Мало человек будут участвовать в нашем проекте → рекламирование нашего проекта в ДОУ, на личных сайтах воспитателей  - Отсутствие спонсоров, → активное сотрудничество с администрации города  </vt:lpstr>
      <vt:lpstr>                     Сроки и этапы             реализации проекта  Подготовительный этап ( Март)   Основной этап (Апрель – август)   Заключительный этап (Сентябрь) </vt:lpstr>
      <vt:lpstr>              Подготовительный этап  1. Экскурсия с детьми к памятникам участникам Великой Отечественной войны. 2. Беседа о предстоящем празднике 9 мая – Дне  Победы .  3. Рассматривание иллюстраций о Великой Отечественной войне, портретов полководцев, прослушивание фронтовых песен 4. Привлечение родителей и сотрудников детского сада для осуществления данного проекта; Создание творческой группы родителей  5. Экскурсия с детьми в цветочный магазин  6. Беседы «Цветы бывают разные», «Где живут цветы», «Что нужно, чтобы цветы выросли», «Символика цветов»  7. Просмотр слайдов и других видеоматериалов по ландшафтному дизайну территории, клумб нашего города и других детских садов 8. Рассмотрение детских идей и подготовка эскиза клумбы(использование книг, журналов, подбирая общую композицию для создания цветочной клумбы) 9.Подготовка посадочного материала (семена, грунт): выбор видов цветов по каталогу, приобретение семян цветов, подготовка грунта к посеву.   </vt:lpstr>
      <vt:lpstr>Проект клумбы </vt:lpstr>
      <vt:lpstr>                      Основной этап  1. Посев семян цветов. 2. Уход за рассадой.  3. Разбивка клумбы. 4. Уход за высаженными цветами.   5. Поддержание цветочной клумбы в эстетичном состоянии (совместная деятельность взрослых и детей). </vt:lpstr>
      <vt:lpstr>             Заключительный этап   Подведение итогов, оформление информационного отчета, фотоотчета и  видеоотчета о реализации проекта. </vt:lpstr>
      <vt:lpstr>                        Ожидаемые результаты  - дети имеют представление о празднике Победы  - сформировано представление о росте и цветении цветка - дети готовы участвовать в практических делах по улучшению природной среды (посадка, уход за растениями).  - бережно относятся к живой красоте, созданной своими руками, к окружающим растениям. - укрепление детско-родительских отношений в совместной деятельности.  - повышение интереса родителей к жизни ребенка в дошкольном учреждении - эстетическое оформление и благоустройство территории, прилегающей к цветочной клумбе.  </vt:lpstr>
      <vt:lpstr>      Список литературы и интернет ресурсов   1.Аринштейн А.И. «Мир душистых растений», М-1983г.  2. Алан Титчмарш. Большая книга цветовода.- СПб. : Амфора, 2013.- 320 с. 3.  Декоративное оформление участка. -М.: Вагриус, 2001.- 128 с. 4. Кудрявец Д. Б., Петренко Н.А. Как вырастить цветы.-М.:Просвещение, 1993.- 176 с. 5. Кудрявец Д.Б., Петренко Н.А. Однолетние многолетние декоративные растения для цветников. Иллюстративный атлас.- М.: Фитон21, 2014.- 368 с 6. Исмаилова С. Т. Энциклопедия для детей Т.2. - М.: Аванта +, 2000.- 704 с. 7. Журналы Планета цветов. 2006-2007 г.г.  8.  Журналы. Мои любимые цветы, 2006-2007 г.г. 9. Журнал «Цветоводство» 1.:2014.  10. http://flower.onego.ru/annual/crepis.html 11. http://www.landstory.ru/s/price9 flow.html 12. www.moidachi.ru/cveti_i_clumbi/shema-vyraschivaniya-klumbnepreryvnogocveteniya.html  13.  http://www.moisad.ua/elementy-oformleniiauchastka/raznotsvetnyebordiury.html  14. http://letovsadu.ru/cvetnik/pravilavyrashhivaniya-rassady-salvii-izsemyan.html     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 Победы</dc:title>
  <dc:creator>User</dc:creator>
  <cp:lastModifiedBy>Admin</cp:lastModifiedBy>
  <cp:revision>28</cp:revision>
  <dcterms:created xsi:type="dcterms:W3CDTF">2016-04-12T18:34:36Z</dcterms:created>
  <dcterms:modified xsi:type="dcterms:W3CDTF">2020-03-19T16:21:49Z</dcterms:modified>
</cp:coreProperties>
</file>